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ujs.com/oaj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mir.umac.mo/jspu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iji.cn/" TargetMode="External"/><Relationship Id="rId2" Type="http://schemas.openxmlformats.org/officeDocument/2006/relationships/hyperlink" Target="http://www.paper.edu.cn/home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eting.edu.cn/" TargetMode="External"/><Relationship Id="rId5" Type="http://schemas.openxmlformats.org/officeDocument/2006/relationships/hyperlink" Target="http://www.oalib.com/Index.html" TargetMode="External"/><Relationship Id="rId4" Type="http://schemas.openxmlformats.org/officeDocument/2006/relationships/hyperlink" Target="http://www.oaj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aper.edu.cn/home.j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1538286"/>
          </a:xfrm>
        </p:spPr>
        <p:txBody>
          <a:bodyPr/>
          <a:lstStyle/>
          <a:p>
            <a:r>
              <a:rPr lang="zh-CN" altLang="en-US" smtClean="0"/>
              <a:t>第</a:t>
            </a:r>
            <a:r>
              <a:rPr lang="zh-CN" altLang="en-US"/>
              <a:t>六</a:t>
            </a:r>
            <a:r>
              <a:rPr lang="zh-CN" altLang="en-US" smtClean="0"/>
              <a:t>章  </a:t>
            </a:r>
            <a:r>
              <a:rPr lang="zh-CN" altLang="en-US" dirty="0" smtClean="0"/>
              <a:t>国内期刊信息的网上检索（下）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040760" cy="1752600"/>
          </a:xfrm>
        </p:spPr>
        <p:txBody>
          <a:bodyPr/>
          <a:lstStyle/>
          <a:p>
            <a:endParaRPr lang="en-US" altLang="zh-CN" sz="4000" b="1" dirty="0" smtClean="0">
              <a:solidFill>
                <a:schemeClr val="hlink"/>
              </a:solidFill>
              <a:ea typeface="华文彩云" pitchFamily="2" charset="-122"/>
            </a:endParaRPr>
          </a:p>
          <a:p>
            <a:r>
              <a:rPr lang="en-US" altLang="zh-CN" sz="4000" b="1" dirty="0" smtClean="0">
                <a:solidFill>
                  <a:srgbClr val="C00000"/>
                </a:solidFill>
                <a:ea typeface="华文彩云" pitchFamily="2" charset="-122"/>
              </a:rPr>
              <a:t>OA</a:t>
            </a:r>
            <a:r>
              <a:rPr lang="zh-CN" altLang="en-US" sz="4000" b="1" dirty="0">
                <a:solidFill>
                  <a:srgbClr val="C00000"/>
                </a:solidFill>
                <a:ea typeface="华文彩云" pitchFamily="2" charset="-122"/>
              </a:rPr>
              <a:t>期刊</a:t>
            </a:r>
            <a:endParaRPr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方正姚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57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78812" cy="641350"/>
          </a:xfrm>
        </p:spPr>
        <p:txBody>
          <a:bodyPr/>
          <a:lstStyle/>
          <a:p>
            <a:r>
              <a:rPr lang="zh-CN" altLang="en-US" sz="3600" b="1"/>
              <a:t>检索结果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023350" cy="609282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35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0073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782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62925" cy="701675"/>
          </a:xfrm>
        </p:spPr>
        <p:txBody>
          <a:bodyPr/>
          <a:lstStyle/>
          <a:p>
            <a:r>
              <a:rPr lang="en-US" altLang="zh-CN" sz="4000"/>
              <a:t>4</a:t>
            </a:r>
            <a:r>
              <a:rPr lang="zh-CN" altLang="en-US" sz="4000"/>
              <a:t>、开放阅读期刊联盟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483600" cy="4827588"/>
          </a:xfrm>
        </p:spPr>
        <p:txBody>
          <a:bodyPr/>
          <a:lstStyle/>
          <a:p>
            <a:r>
              <a:rPr lang="en-US" altLang="zh-CN" sz="2900">
                <a:hlinkClick r:id="rId2"/>
              </a:rPr>
              <a:t>www.cujs.com/oajs</a:t>
            </a:r>
            <a:endParaRPr lang="en-US" altLang="zh-CN" sz="2900"/>
          </a:p>
          <a:p>
            <a:endParaRPr lang="zh-CN" altLang="en-US" sz="2900"/>
          </a:p>
        </p:txBody>
      </p:sp>
      <p:pic>
        <p:nvPicPr>
          <p:cNvPr id="596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750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61950"/>
            <a:ext cx="9001125" cy="1739900"/>
          </a:xfrm>
        </p:spPr>
        <p:txBody>
          <a:bodyPr/>
          <a:lstStyle/>
          <a:p>
            <a:r>
              <a:rPr lang="en-US" altLang="zh-CN" sz="3600"/>
              <a:t>5</a:t>
            </a:r>
            <a:r>
              <a:rPr lang="zh-CN" altLang="en-US" sz="3600"/>
              <a:t>、科学基金杂志部</a:t>
            </a:r>
            <a:r>
              <a:rPr lang="en-US" altLang="zh-CN" sz="3600"/>
              <a:t>《</a:t>
            </a:r>
            <a:r>
              <a:rPr lang="zh-CN" altLang="en-US" sz="3600"/>
              <a:t>中国科学基金</a:t>
            </a:r>
            <a:r>
              <a:rPr lang="en-US" altLang="zh-CN" sz="3600"/>
              <a:t>》http://pub.nsfc.gov.cn/sficcn/ch/currentissue.aspx</a:t>
            </a:r>
            <a:endParaRPr lang="zh-CN" altLang="en-US" sz="360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420938"/>
            <a:ext cx="9023350" cy="3675062"/>
          </a:xfrm>
        </p:spPr>
        <p:txBody>
          <a:bodyPr/>
          <a:lstStyle/>
          <a:p>
            <a:r>
              <a:rPr lang="en-US" altLang="zh-CN"/>
              <a:t>《</a:t>
            </a:r>
            <a:r>
              <a:rPr lang="zh-CN" altLang="en-US"/>
              <a:t>中国科学基金</a:t>
            </a:r>
            <a:r>
              <a:rPr lang="en-US" altLang="zh-CN"/>
              <a:t>》</a:t>
            </a:r>
            <a:r>
              <a:rPr lang="zh-CN" altLang="en-US"/>
              <a:t>期刊（双月刊）创刊于</a:t>
            </a:r>
            <a:r>
              <a:rPr lang="en-US" altLang="zh-CN"/>
              <a:t>1987</a:t>
            </a:r>
            <a:r>
              <a:rPr lang="zh-CN" altLang="en-US"/>
              <a:t>年，是由国家自然科学基金委员会主办的学术期刊，同时一直是国家科技统计源期刊（国家核心学术期刊），是目前国内惟一全方位展示科学基金的综合性学术期刊。</a:t>
            </a:r>
          </a:p>
        </p:txBody>
      </p:sp>
    </p:spTree>
    <p:extLst>
      <p:ext uri="{BB962C8B-B14F-4D97-AF65-F5344CB8AC3E}">
        <p14:creationId xmlns:p14="http://schemas.microsoft.com/office/powerpoint/2010/main" val="2965485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69850"/>
            <a:ext cx="8378825" cy="762000"/>
          </a:xfrm>
        </p:spPr>
        <p:txBody>
          <a:bodyPr/>
          <a:lstStyle/>
          <a:p>
            <a:r>
              <a:rPr lang="zh-CN" altLang="en-US"/>
              <a:t>主页</a:t>
            </a:r>
          </a:p>
        </p:txBody>
      </p:sp>
      <p:pic>
        <p:nvPicPr>
          <p:cNvPr id="6164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165850"/>
          </a:xfrm>
        </p:spPr>
      </p:pic>
    </p:spTree>
    <p:extLst>
      <p:ext uri="{BB962C8B-B14F-4D97-AF65-F5344CB8AC3E}">
        <p14:creationId xmlns:p14="http://schemas.microsoft.com/office/powerpoint/2010/main" val="488940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6150" cy="762000"/>
          </a:xfrm>
        </p:spPr>
        <p:txBody>
          <a:bodyPr/>
          <a:lstStyle/>
          <a:p>
            <a:r>
              <a:rPr lang="zh-CN" altLang="en-US" b="1" dirty="0" smtClean="0"/>
              <a:t>此外还有：开放</a:t>
            </a:r>
            <a:r>
              <a:rPr lang="zh-CN" altLang="en-US" b="1" dirty="0"/>
              <a:t>机构库，如</a:t>
            </a:r>
          </a:p>
        </p:txBody>
      </p:sp>
      <p:pic>
        <p:nvPicPr>
          <p:cNvPr id="619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023350" cy="4537075"/>
          </a:xfrm>
        </p:spPr>
      </p:pic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323850" y="5689313"/>
            <a:ext cx="851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 dirty="0">
                <a:latin typeface="Times New Roman" pitchFamily="18" charset="0"/>
              </a:rPr>
              <a:t> 澳门大学机构存储库</a:t>
            </a:r>
            <a:r>
              <a:rPr lang="en-US" altLang="zh-CN" dirty="0">
                <a:hlinkClick r:id="rId3"/>
              </a:rPr>
              <a:t>http://umir.umac.mo/jspui/</a:t>
            </a:r>
            <a:r>
              <a:rPr lang="zh-CN" altLang="en-US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469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51155" cy="978173"/>
          </a:xfrm>
        </p:spPr>
        <p:txBody>
          <a:bodyPr/>
          <a:lstStyle/>
          <a:p>
            <a:r>
              <a:rPr lang="zh-CN" altLang="en-US" dirty="0"/>
              <a:t>开放教学资源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89247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03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162925" cy="762000"/>
          </a:xfrm>
        </p:spPr>
        <p:txBody>
          <a:bodyPr/>
          <a:lstStyle/>
          <a:p>
            <a:r>
              <a:rPr lang="zh-CN" altLang="en-US"/>
              <a:t>如：</a:t>
            </a:r>
          </a:p>
        </p:txBody>
      </p:sp>
      <p:pic>
        <p:nvPicPr>
          <p:cNvPr id="6236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023350" cy="6092825"/>
          </a:xfrm>
        </p:spPr>
      </p:pic>
    </p:spTree>
    <p:extLst>
      <p:ext uri="{BB962C8B-B14F-4D97-AF65-F5344CB8AC3E}">
        <p14:creationId xmlns:p14="http://schemas.microsoft.com/office/powerpoint/2010/main" val="3445441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zh-CN" altLang="en-US" dirty="0"/>
              <a:t>一点思考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614593" cy="4263008"/>
          </a:xfrm>
        </p:spPr>
        <p:txBody>
          <a:bodyPr/>
          <a:lstStyle/>
          <a:p>
            <a:r>
              <a:rPr lang="zh-CN" altLang="en-US" b="1" dirty="0">
                <a:solidFill>
                  <a:srgbClr val="0033CC"/>
                </a:solidFill>
              </a:rPr>
              <a:t>我们在利用</a:t>
            </a:r>
            <a:r>
              <a:rPr lang="en-US" altLang="zh-CN" b="1" dirty="0">
                <a:solidFill>
                  <a:srgbClr val="0033CC"/>
                </a:solidFill>
              </a:rPr>
              <a:t>OA</a:t>
            </a:r>
            <a:r>
              <a:rPr lang="zh-CN" altLang="en-US" b="1" dirty="0">
                <a:solidFill>
                  <a:srgbClr val="0033CC"/>
                </a:solidFill>
              </a:rPr>
              <a:t>资源的同时，是不是可以考虑为他人做出一点贡献呢？</a:t>
            </a:r>
          </a:p>
          <a:p>
            <a:r>
              <a:rPr lang="zh-CN" altLang="en-US" dirty="0"/>
              <a:t>（自存储自己的论文、科研数据等到个人主页、机构的</a:t>
            </a:r>
            <a:r>
              <a:rPr lang="en-US" altLang="zh-CN" dirty="0"/>
              <a:t>IR</a:t>
            </a:r>
            <a:r>
              <a:rPr lang="zh-CN" altLang="en-US" dirty="0"/>
              <a:t>、开放存取网站等）</a:t>
            </a:r>
          </a:p>
        </p:txBody>
      </p:sp>
    </p:spTree>
    <p:extLst>
      <p:ext uri="{BB962C8B-B14F-4D97-AF65-F5344CB8AC3E}">
        <p14:creationId xmlns:p14="http://schemas.microsoft.com/office/powerpoint/2010/main" val="3898320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162925" cy="762000"/>
          </a:xfrm>
        </p:spPr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、国内主要期刊数据库的检索方法与技巧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、主要开放存取资源及其检索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、各种检索技术的综合应用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0510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Shape 35328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540750" cy="762000"/>
          </a:xfrm>
          <a:noFill/>
          <a:ln/>
        </p:spPr>
        <p:txBody>
          <a:bodyPr anchor="ctr">
            <a:normAutofit/>
          </a:bodyPr>
          <a:lstStyle/>
          <a:p>
            <a:pPr algn="ctr"/>
            <a:r>
              <a:rPr lang="zh-CN" altLang="en-US" sz="4400" b="1" dirty="0"/>
              <a:t>第三节 </a:t>
            </a:r>
            <a:r>
              <a:rPr lang="zh-CN" altLang="en-US" sz="4400" b="1" dirty="0" smtClean="0"/>
              <a:t>  </a:t>
            </a:r>
            <a:r>
              <a:rPr lang="en-US" altLang="zh-CN" sz="4400" b="1" dirty="0" smtClean="0"/>
              <a:t>OA</a:t>
            </a:r>
            <a:r>
              <a:rPr lang="en-US" altLang="zh-CN" sz="4400" b="1" dirty="0"/>
              <a:t>(</a:t>
            </a:r>
            <a:r>
              <a:rPr lang="zh-CN" altLang="en-US" sz="4400" b="1" dirty="0"/>
              <a:t>开放存取）期刊 </a:t>
            </a:r>
            <a:r>
              <a:rPr lang="en-US" altLang="zh-CN" sz="4400" b="1" dirty="0"/>
              <a:t> </a:t>
            </a:r>
          </a:p>
        </p:txBody>
      </p:sp>
      <p:sp>
        <p:nvSpPr>
          <p:cNvPr id="353283" name="Shape 35328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736013" cy="5257800"/>
          </a:xfrm>
          <a:noFill/>
          <a:ln/>
        </p:spPr>
        <p:txBody>
          <a:bodyPr/>
          <a:lstStyle/>
          <a:p>
            <a:r>
              <a:rPr lang="zh-CN" altLang="en-US" sz="4000" b="1" dirty="0" smtClean="0">
                <a:latin typeface="宋体" pitchFamily="2" charset="-122"/>
              </a:rPr>
              <a:t>一、简介</a:t>
            </a:r>
            <a:endParaRPr lang="en-US" altLang="zh-CN" sz="4000" b="1" dirty="0" smtClean="0">
              <a:latin typeface="宋体" pitchFamily="2" charset="-122"/>
            </a:endParaRPr>
          </a:p>
          <a:p>
            <a:r>
              <a:rPr lang="zh-CN" altLang="en-US" sz="4000" b="1" dirty="0" smtClean="0">
                <a:latin typeface="宋体" pitchFamily="2" charset="-122"/>
              </a:rPr>
              <a:t>开放</a:t>
            </a:r>
            <a:r>
              <a:rPr lang="zh-CN" altLang="en-US" sz="4000" b="1" dirty="0">
                <a:latin typeface="宋体" pitchFamily="2" charset="-122"/>
              </a:rPr>
              <a:t>获取（</a:t>
            </a:r>
            <a:r>
              <a:rPr lang="en-US" altLang="zh-CN" sz="4000" b="1" dirty="0"/>
              <a:t>Open Access</a:t>
            </a:r>
            <a:r>
              <a:rPr lang="en-US" altLang="zh-CN" sz="4000" b="1" dirty="0">
                <a:latin typeface="宋体" pitchFamily="2" charset="-122"/>
              </a:rPr>
              <a:t>，</a:t>
            </a:r>
            <a:r>
              <a:rPr lang="zh-CN" altLang="en-US" sz="4000" b="1" dirty="0">
                <a:latin typeface="宋体" pitchFamily="2" charset="-122"/>
              </a:rPr>
              <a:t>简称</a:t>
            </a:r>
            <a:r>
              <a:rPr lang="en-US" altLang="zh-CN" sz="4000" b="1" dirty="0"/>
              <a:t>OA</a:t>
            </a:r>
            <a:r>
              <a:rPr lang="en-US" altLang="zh-CN" sz="4000" b="1" dirty="0">
                <a:latin typeface="宋体" pitchFamily="2" charset="-122"/>
              </a:rPr>
              <a:t>）</a:t>
            </a:r>
            <a:r>
              <a:rPr lang="zh-CN" altLang="en-US" sz="4000" b="1" dirty="0">
                <a:latin typeface="宋体" pitchFamily="2" charset="-122"/>
              </a:rPr>
              <a:t>是国际科技界、学术界、出版界、信息传播界为推动科研成果利用因特网自由传播而发起的</a:t>
            </a:r>
            <a:r>
              <a:rPr lang="zh-CN" altLang="en-US" sz="4000" b="1" u="sng" dirty="0">
                <a:latin typeface="宋体" pitchFamily="2" charset="-122"/>
              </a:rPr>
              <a:t>运动</a:t>
            </a:r>
            <a:r>
              <a:rPr lang="zh-CN" altLang="en-US" sz="4000" b="1" dirty="0">
                <a:latin typeface="宋体" pitchFamily="2" charset="-122"/>
              </a:rPr>
              <a:t>，以此促进科学信息的广泛传播、促进学术信息的交流与出版、提升科学研究的</a:t>
            </a:r>
            <a:r>
              <a:rPr lang="zh-CN" altLang="en-US" sz="4000" b="1" u="sng" dirty="0">
                <a:latin typeface="宋体" pitchFamily="2" charset="-122"/>
              </a:rPr>
              <a:t>公共利用程度</a:t>
            </a:r>
            <a:r>
              <a:rPr lang="zh-CN" altLang="en-US" sz="4000" b="1" dirty="0">
                <a:latin typeface="宋体" pitchFamily="2" charset="-122"/>
              </a:rPr>
              <a:t>、保障科学信息的</a:t>
            </a:r>
            <a:r>
              <a:rPr lang="zh-CN" altLang="en-US" sz="4000" b="1" u="sng" dirty="0">
                <a:latin typeface="宋体" pitchFamily="2" charset="-122"/>
              </a:rPr>
              <a:t>长期保存</a:t>
            </a:r>
            <a:r>
              <a:rPr lang="zh-CN" altLang="en-US" sz="4000" b="1" dirty="0">
                <a:latin typeface="宋体" pitchFamily="2" charset="-122"/>
              </a:rPr>
              <a:t>。</a:t>
            </a:r>
            <a:r>
              <a:rPr lang="zh-CN" alt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330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hape 35635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44450"/>
            <a:ext cx="8172450" cy="958850"/>
          </a:xfrm>
          <a:noFill/>
          <a:ln/>
        </p:spPr>
        <p:txBody>
          <a:bodyPr anchor="ctr"/>
          <a:lstStyle/>
          <a:p>
            <a:r>
              <a:rPr lang="zh-CN" altLang="en-US" dirty="0" smtClean="0"/>
              <a:t>二、</a:t>
            </a:r>
            <a:r>
              <a:rPr lang="en-US" altLang="zh-CN" dirty="0" smtClean="0"/>
              <a:t>OA</a:t>
            </a:r>
            <a:r>
              <a:rPr lang="zh-CN" altLang="en-US" dirty="0"/>
              <a:t>出版物</a:t>
            </a:r>
            <a:r>
              <a:rPr lang="zh-CN" altLang="en-US" sz="4000" dirty="0"/>
              <a:t>特点</a:t>
            </a:r>
          </a:p>
        </p:txBody>
      </p:sp>
      <p:sp>
        <p:nvSpPr>
          <p:cNvPr id="356355" name="Shape 35635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023350" cy="5114925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zh-CN" altLang="en-US" sz="2800" dirty="0"/>
              <a:t>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可免费检索(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free, immediate access online)</a:t>
            </a:r>
          </a:p>
          <a:p>
            <a:pPr>
              <a:buFont typeface="Wingdings" pitchFamily="2" charset="2"/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2) 对传播不做限制（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Unrestricted </a:t>
            </a:r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dissermination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re-use）</a:t>
            </a:r>
          </a:p>
          <a:p>
            <a:pPr>
              <a:buFont typeface="Wingdings" pitchFamily="2" charset="2"/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3)作者付费（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 side one-time payments）</a:t>
            </a:r>
          </a:p>
          <a:p>
            <a:pPr>
              <a:buFont typeface="Wingdings" pitchFamily="2" charset="2"/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4) 将科研成果存储在一个公共仓储中（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articles in a public repository）</a:t>
            </a:r>
          </a:p>
          <a:p>
            <a:pPr>
              <a:buFont typeface="Wingdings" pitchFamily="2" charset="2"/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5) 作者保留署名权（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 retains rights to attribution）</a:t>
            </a:r>
          </a:p>
          <a:p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470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2925" cy="864096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三、国内</a:t>
            </a:r>
            <a:r>
              <a:rPr lang="zh-CN" altLang="en-US" sz="4000" b="1" dirty="0">
                <a:solidFill>
                  <a:srgbClr val="0000FF"/>
                </a:solidFill>
              </a:rPr>
              <a:t>主要开放存取网站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2817"/>
            <a:ext cx="8772525" cy="43231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dirty="0" smtClean="0"/>
              <a:t>中国</a:t>
            </a:r>
            <a:r>
              <a:rPr lang="zh-CN" altLang="en-US" sz="2800" b="1" dirty="0"/>
              <a:t>科技论文在线</a:t>
            </a:r>
            <a:r>
              <a:rPr lang="en-US" altLang="zh-CN" sz="2400" b="1" dirty="0">
                <a:hlinkClick r:id="rId2"/>
              </a:rPr>
              <a:t>http://www.paper.edu.cn/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 smtClean="0"/>
              <a:t>NSTL</a:t>
            </a:r>
            <a:r>
              <a:rPr lang="zh-CN" altLang="en-US" sz="2800" b="1" dirty="0"/>
              <a:t>（国家科技图书文献中心） </a:t>
            </a:r>
            <a:r>
              <a:rPr lang="en-US" altLang="zh-CN" sz="2800" b="1" dirty="0"/>
              <a:t>http://www.nstl.gov.cn/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 smtClean="0"/>
              <a:t>奇迹</a:t>
            </a:r>
            <a:r>
              <a:rPr lang="zh-CN" altLang="en-US" sz="2800" b="1" dirty="0"/>
              <a:t>文库</a:t>
            </a:r>
            <a:r>
              <a:rPr lang="en-US" altLang="zh-CN" sz="2400" b="1" dirty="0">
                <a:hlinkClick r:id="rId3"/>
              </a:rPr>
              <a:t>http://www.qiji.cn</a:t>
            </a:r>
            <a:r>
              <a:rPr lang="en-US" altLang="zh-CN" sz="2400" dirty="0"/>
              <a:t> 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 smtClean="0"/>
              <a:t>开放</a:t>
            </a:r>
            <a:r>
              <a:rPr lang="zh-CN" altLang="en-US" sz="2800" b="1" dirty="0"/>
              <a:t>阅读期刊联盟</a:t>
            </a:r>
            <a:r>
              <a:rPr lang="en-US" altLang="zh-CN" sz="2400" b="1" dirty="0">
                <a:hlinkClick r:id="rId4"/>
              </a:rPr>
              <a:t>http://www.oajs.org/</a:t>
            </a:r>
            <a:r>
              <a:rPr lang="en-US" altLang="zh-CN" sz="2400" dirty="0"/>
              <a:t> 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 smtClean="0"/>
              <a:t>开放</a:t>
            </a:r>
            <a:r>
              <a:rPr lang="zh-CN" altLang="en-US" sz="2800" b="1" dirty="0"/>
              <a:t>存取图书馆</a:t>
            </a:r>
            <a:r>
              <a:rPr lang="en-US" altLang="zh-CN" sz="2400" b="1" dirty="0">
                <a:hlinkClick r:id="rId5"/>
              </a:rPr>
              <a:t>http://www.oalib.com/Index.html</a:t>
            </a:r>
            <a:endParaRPr lang="en-US" altLang="zh-CN" sz="2400" b="1" dirty="0"/>
          </a:p>
          <a:p>
            <a:pPr>
              <a:lnSpc>
                <a:spcPct val="90000"/>
              </a:lnSpc>
            </a:pPr>
            <a:r>
              <a:rPr lang="zh-CN" altLang="en-US" sz="2400" b="1" dirty="0" smtClean="0"/>
              <a:t>中国</a:t>
            </a:r>
            <a:r>
              <a:rPr lang="zh-CN" altLang="en-US" sz="2400" b="1" dirty="0"/>
              <a:t>学术会议</a:t>
            </a:r>
            <a:r>
              <a:rPr lang="zh-CN" altLang="en-US" sz="2400" b="1" dirty="0" smtClean="0"/>
              <a:t>在线</a:t>
            </a:r>
            <a:endParaRPr lang="en-US" altLang="zh-CN" sz="2400" b="1" dirty="0" smtClean="0"/>
          </a:p>
          <a:p>
            <a:pPr>
              <a:lnSpc>
                <a:spcPct val="90000"/>
              </a:lnSpc>
            </a:pPr>
            <a:r>
              <a:rPr lang="zh-CN" altLang="en-US" sz="2400" b="1" dirty="0">
                <a:latin typeface="Times New Roman"/>
              </a:rPr>
              <a:t>   </a:t>
            </a:r>
            <a:r>
              <a:rPr lang="en-US" altLang="zh-CN" sz="2400" b="1" dirty="0">
                <a:hlinkClick r:id="rId6"/>
              </a:rPr>
              <a:t>http://www.meeting.edu.cn</a:t>
            </a:r>
            <a:r>
              <a:rPr lang="en-US" altLang="zh-CN" sz="2400" b="1" dirty="0" smtClean="0">
                <a:hlinkClick r:id="rId6"/>
              </a:rPr>
              <a:t>/</a:t>
            </a:r>
            <a:endParaRPr lang="en-US" altLang="zh-CN" sz="2400" b="1" dirty="0" smtClean="0"/>
          </a:p>
          <a:p>
            <a:pPr>
              <a:lnSpc>
                <a:spcPct val="90000"/>
              </a:lnSpc>
            </a:pPr>
            <a:r>
              <a:rPr lang="zh-CN" altLang="en-US" sz="2400" b="1" dirty="0" smtClean="0">
                <a:latin typeface="Times New Roman"/>
              </a:rPr>
              <a:t>等等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2460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62925" cy="1066800"/>
          </a:xfrm>
        </p:spPr>
        <p:txBody>
          <a:bodyPr/>
          <a:lstStyle/>
          <a:p>
            <a:r>
              <a:rPr lang="zh-CN" altLang="en-US" sz="3200" b="1"/>
              <a:t>1、中国科技论文在线(</a:t>
            </a:r>
            <a:r>
              <a:rPr lang="en-US" altLang="zh-CN" sz="3200" b="1">
                <a:hlinkClick r:id="rId2"/>
              </a:rPr>
              <a:t>http://www.paper.edu.cn/</a:t>
            </a:r>
            <a:r>
              <a:rPr lang="en-US" altLang="zh-CN" sz="3200" b="1"/>
              <a:t>)</a:t>
            </a:r>
            <a:endParaRPr lang="zh-CN" altLang="en-US" sz="3200" b="1"/>
          </a:p>
        </p:txBody>
      </p:sp>
      <p:pic>
        <p:nvPicPr>
          <p:cNvPr id="529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33513"/>
            <a:ext cx="9023350" cy="5424487"/>
          </a:xfrm>
        </p:spPr>
      </p:pic>
    </p:spTree>
    <p:extLst>
      <p:ext uri="{BB962C8B-B14F-4D97-AF65-F5344CB8AC3E}">
        <p14:creationId xmlns:p14="http://schemas.microsoft.com/office/powerpoint/2010/main" val="399229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62925" cy="762000"/>
          </a:xfrm>
        </p:spPr>
        <p:txBody>
          <a:bodyPr/>
          <a:lstStyle/>
          <a:p>
            <a:r>
              <a:rPr lang="zh-CN" altLang="en-US" b="1"/>
              <a:t>高级检索界面</a:t>
            </a:r>
          </a:p>
        </p:txBody>
      </p:sp>
      <p:pic>
        <p:nvPicPr>
          <p:cNvPr id="5365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4299"/>
            <a:ext cx="8229600" cy="4658101"/>
          </a:xfrm>
        </p:spPr>
      </p:pic>
    </p:spTree>
    <p:extLst>
      <p:ext uri="{BB962C8B-B14F-4D97-AF65-F5344CB8AC3E}">
        <p14:creationId xmlns:p14="http://schemas.microsoft.com/office/powerpoint/2010/main" val="2921435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467725" cy="1311275"/>
          </a:xfrm>
        </p:spPr>
        <p:txBody>
          <a:bodyPr/>
          <a:lstStyle/>
          <a:p>
            <a:r>
              <a:rPr lang="zh-CN" altLang="en-US" sz="3600" b="1"/>
              <a:t>2、 </a:t>
            </a:r>
            <a:r>
              <a:rPr lang="en-US" altLang="zh-CN" sz="3600" b="1"/>
              <a:t>NSTL</a:t>
            </a:r>
            <a:r>
              <a:rPr lang="zh-CN" altLang="en-US" sz="3600" b="1"/>
              <a:t>（国家科技图书文献中心）</a:t>
            </a:r>
            <a:r>
              <a:rPr lang="en-US" altLang="zh-CN" b="1"/>
              <a:t>http://www.nstl.gov.cn/</a:t>
            </a:r>
            <a:endParaRPr lang="zh-CN" altLang="en-US" b="1"/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8843962" cy="501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b="1">
                <a:latin typeface="Times New Roman"/>
              </a:rPr>
              <a:t> </a:t>
            </a:r>
            <a:r>
              <a:rPr lang="zh-CN" altLang="en-US" sz="2400" b="1"/>
              <a:t>国家科技图书文献中心（</a:t>
            </a:r>
            <a:r>
              <a:rPr lang="en-US" altLang="zh-CN" sz="2400" b="1"/>
              <a:t>NSTL</a:t>
            </a:r>
            <a:r>
              <a:rPr lang="zh-CN" altLang="en-US" sz="2400" b="1"/>
              <a:t>）是根据国务院领导的批示于</a:t>
            </a:r>
            <a:r>
              <a:rPr lang="en-US" altLang="zh-CN" sz="2400" b="1"/>
              <a:t>2000</a:t>
            </a:r>
            <a:r>
              <a:rPr lang="zh-CN" altLang="en-US" sz="2400" b="1"/>
              <a:t>年</a:t>
            </a:r>
            <a:r>
              <a:rPr lang="en-US" altLang="zh-CN" sz="2400" b="1"/>
              <a:t>6</a:t>
            </a:r>
            <a:r>
              <a:rPr lang="zh-CN" altLang="en-US" sz="2400" b="1"/>
              <a:t>月</a:t>
            </a:r>
            <a:r>
              <a:rPr lang="en-US" altLang="zh-CN" sz="2400" b="1"/>
              <a:t>12</a:t>
            </a:r>
            <a:r>
              <a:rPr lang="zh-CN" altLang="en-US" sz="2400" b="1"/>
              <a:t>日组建的一个虚拟的科技文献信息服务机构，成员单位包括中国科学院文献情报中心、工程技术图书馆（中国科学技术信息研究所、机械工业信息研究院、冶金工业信息标准研究院、中国化工信息中心）、中国农业科学院图书馆、中国医学科学院图书馆。网上共建单位包括中国标准化研究院和中国计量科学研究院。</a:t>
            </a:r>
          </a:p>
          <a:p>
            <a:pPr>
              <a:lnSpc>
                <a:spcPct val="90000"/>
              </a:lnSpc>
            </a:pPr>
            <a:r>
              <a:rPr lang="zh-CN" altLang="en-US" sz="2400" b="1"/>
              <a:t>根据国家科技发展需要，按照</a:t>
            </a:r>
            <a:r>
              <a:rPr lang="en-US" altLang="zh-CN" sz="2400" b="1"/>
              <a:t>"</a:t>
            </a:r>
            <a:r>
              <a:rPr lang="zh-CN" altLang="en-US" sz="2400" b="1"/>
              <a:t>统一采购、规范加工、联合上网、资源共享</a:t>
            </a:r>
            <a:r>
              <a:rPr lang="en-US" altLang="zh-CN" sz="2400" b="1"/>
              <a:t>"</a:t>
            </a:r>
            <a:r>
              <a:rPr lang="zh-CN" altLang="en-US" sz="2400" b="1"/>
              <a:t>的原则，采集、收藏和开发理、工、农、医各学科领域的科技文献资源，面向全国开展科技文献信息服务。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299114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162925" cy="762000"/>
          </a:xfrm>
        </p:spPr>
        <p:txBody>
          <a:bodyPr/>
          <a:lstStyle/>
          <a:p>
            <a:r>
              <a:rPr lang="zh-CN" altLang="en-US"/>
              <a:t>主页及</a:t>
            </a:r>
            <a:r>
              <a:rPr lang="zh-CN" altLang="en-US">
                <a:latin typeface="Times New Roman"/>
              </a:rPr>
              <a:t>“</a:t>
            </a:r>
            <a:r>
              <a:rPr lang="zh-CN" altLang="en-US"/>
              <a:t>文章检索</a:t>
            </a:r>
            <a:r>
              <a:rPr lang="zh-CN" altLang="en-US">
                <a:latin typeface="Times New Roman"/>
              </a:rPr>
              <a:t>”</a:t>
            </a:r>
            <a:r>
              <a:rPr lang="zh-CN" altLang="en-US"/>
              <a:t>界面</a:t>
            </a:r>
          </a:p>
        </p:txBody>
      </p:sp>
      <p:pic>
        <p:nvPicPr>
          <p:cNvPr id="6082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023350" cy="5834063"/>
          </a:xfrm>
        </p:spPr>
      </p:pic>
    </p:spTree>
    <p:extLst>
      <p:ext uri="{BB962C8B-B14F-4D97-AF65-F5344CB8AC3E}">
        <p14:creationId xmlns:p14="http://schemas.microsoft.com/office/powerpoint/2010/main" val="1290607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4212" cy="579438"/>
          </a:xfrm>
        </p:spPr>
        <p:txBody>
          <a:bodyPr/>
          <a:lstStyle/>
          <a:p>
            <a:r>
              <a:rPr lang="zh-CN" altLang="en-US" sz="3200" b="1"/>
              <a:t>3、奇迹文库</a:t>
            </a:r>
            <a:r>
              <a:rPr lang="en-US" altLang="zh-CN" sz="3200" b="1"/>
              <a:t>http://www.qiji.cn/</a:t>
            </a:r>
            <a:endParaRPr lang="zh-CN" altLang="en-US" sz="3200" b="1"/>
          </a:p>
        </p:txBody>
      </p:sp>
      <p:pic>
        <p:nvPicPr>
          <p:cNvPr id="534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023350" cy="6096000"/>
          </a:xfrm>
        </p:spPr>
      </p:pic>
      <p:sp>
        <p:nvSpPr>
          <p:cNvPr id="534532" name="AutoShape 4"/>
          <p:cNvSpPr>
            <a:spLocks noChangeArrowheads="1"/>
          </p:cNvSpPr>
          <p:nvPr/>
        </p:nvSpPr>
        <p:spPr bwMode="auto">
          <a:xfrm>
            <a:off x="7740650" y="4221163"/>
            <a:ext cx="1223963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b="1"/>
              <a:t>分类</a:t>
            </a:r>
          </a:p>
          <a:p>
            <a:pPr algn="ctr"/>
            <a:r>
              <a:rPr lang="zh-CN" altLang="en-US" sz="1800" b="1"/>
              <a:t>检索</a:t>
            </a:r>
          </a:p>
        </p:txBody>
      </p:sp>
    </p:spTree>
    <p:extLst>
      <p:ext uri="{BB962C8B-B14F-4D97-AF65-F5344CB8AC3E}">
        <p14:creationId xmlns:p14="http://schemas.microsoft.com/office/powerpoint/2010/main" val="3152485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</TotalTime>
  <Words>412</Words>
  <Application>Microsoft Office PowerPoint</Application>
  <PresentationFormat>全屏显示(4:3)</PresentationFormat>
  <Paragraphs>47</Paragraphs>
  <Slides>18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暗香扑面</vt:lpstr>
      <vt:lpstr>第六章  国内期刊信息的网上检索（下）</vt:lpstr>
      <vt:lpstr>第三节   OA(开放存取）期刊  </vt:lpstr>
      <vt:lpstr>二、OA出版物特点</vt:lpstr>
      <vt:lpstr>三、国内主要开放存取网站</vt:lpstr>
      <vt:lpstr>1、中国科技论文在线(http://www.paper.edu.cn/)</vt:lpstr>
      <vt:lpstr>高级检索界面</vt:lpstr>
      <vt:lpstr>2、 NSTL（国家科技图书文献中心）http://www.nstl.gov.cn/</vt:lpstr>
      <vt:lpstr>主页及“文章检索”界面</vt:lpstr>
      <vt:lpstr>3、奇迹文库http://www.qiji.cn/</vt:lpstr>
      <vt:lpstr>检索结果</vt:lpstr>
      <vt:lpstr>4、开放阅读期刊联盟</vt:lpstr>
      <vt:lpstr>5、科学基金杂志部《中国科学基金》http://pub.nsfc.gov.cn/sficcn/ch/currentissue.aspx</vt:lpstr>
      <vt:lpstr>主页</vt:lpstr>
      <vt:lpstr>此外还有：开放机构库，如</vt:lpstr>
      <vt:lpstr>开放教学资源</vt:lpstr>
      <vt:lpstr>如：</vt:lpstr>
      <vt:lpstr>一点思考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第三节   OA(开放存取）期刊  </dc:title>
  <dc:creator>tsq</dc:creator>
  <cp:lastModifiedBy>tsq</cp:lastModifiedBy>
  <cp:revision>4</cp:revision>
  <dcterms:created xsi:type="dcterms:W3CDTF">2013-03-15T07:36:02Z</dcterms:created>
  <dcterms:modified xsi:type="dcterms:W3CDTF">2013-04-16T07:02:30Z</dcterms:modified>
</cp:coreProperties>
</file>